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42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96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0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69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95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2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38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75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4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4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9FC4E-86B2-4084-83E1-0E393E4BB405}" type="datetimeFigureOut">
              <a:rPr lang="es-ES" smtClean="0"/>
              <a:t>17/09/2016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59344-1FF5-4BD7-B69D-D61DEBA72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9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mar.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url?sa=i&amp;rct=j&amp;q=&amp;esrc=s&amp;source=images&amp;cd=&amp;cad=rja&amp;uact=8&amp;ved=0ahUKEwiX5cKA1InPAhWEVhoKHRGVAJ8QjRwIBw&amp;url=http://prinex.com/por-que-prinex/&amp;bvm=bv.132479545,d.d2s&amp;psig=AFQjCNEe0c8-srGj6fELpuoOAiyhuy9f_A&amp;ust=1473763761314802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://www.google.es/url?sa=i&amp;rct=j&amp;q=&amp;esrc=s&amp;source=images&amp;cd=&amp;cad=rja&amp;uact=8&amp;ved=&amp;url=http://singnan.com.my/kumon/&amp;psig=AFQjCNFhUFeok1xakD68a6RIkUIEonz06A&amp;ust=1473699646048501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eg"/><Relationship Id="rId11" Type="http://schemas.openxmlformats.org/officeDocument/2006/relationships/hyperlink" Target="http://www.google.es/url?sa=i&amp;rct=j&amp;q=&amp;esrc=s&amp;source=images&amp;cd=&amp;cad=rja&amp;uact=8&amp;ved=0ahUKEwjInKDC1InPAhXIHxoKHY5EA2MQjRwIBw&amp;url=http://friodelgado.com/?page_id%3D938&amp;psig=AFQjCNGGOvwg37rvnvCIqYJVerCt1ocJ4g&amp;ust=1473763900952038" TargetMode="External"/><Relationship Id="rId5" Type="http://schemas.openxmlformats.org/officeDocument/2006/relationships/hyperlink" Target="http://www.google.es/url?sa=i&amp;rct=j&amp;q=&amp;esrc=s&amp;source=images&amp;cd=&amp;cad=rja&amp;uact=8&amp;ved=0ahUKEwj_7KS65YfPAhWBuhoKHYv5DP4QjRwIBw&amp;url=http://www.kiwiconsultores.com/logotipos.html&amp;psig=AFQjCNHX5hIEmMqIs0ZIzg6KwXg7kL418A&amp;ust=1473699728452342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s://www.google.es/url?sa=i&amp;rct=j&amp;q=&amp;esrc=s&amp;source=images&amp;cd=&amp;cad=rja&amp;uact=8&amp;ved=0ahUKEwi8n9er_pTPAhUCVhoKHaEnA14QjRwIBw&amp;url=https://es.wikipedia.org/wiki/Acronis&amp;bvm=bv.133178914,d.d2s&amp;psig=AFQjCNH9ad-8FiCMz8r2ERlfm_twZEDlCQ&amp;ust=1474153084867177" TargetMode="External"/><Relationship Id="rId18" Type="http://schemas.openxmlformats.org/officeDocument/2006/relationships/image" Target="../media/image18.png"/><Relationship Id="rId3" Type="http://schemas.openxmlformats.org/officeDocument/2006/relationships/hyperlink" Target="http://www.google.es/url?sa=i&amp;rct=j&amp;q=&amp;esrc=s&amp;source=images&amp;cd=&amp;cad=rja&amp;uact=8&amp;ved=0ahUKEwii1Oee_ZTPAhUHBBoKHUuYC2QQjRwIBw&amp;url=http://www.apple.com/es/retail/&amp;bvm=bv.133178914,d.d2s&amp;psig=AFQjCNG1qUW122uTxyP_ZWSz2H5PtxHBbQ&amp;ust=1474152791981863" TargetMode="External"/><Relationship Id="rId7" Type="http://schemas.openxmlformats.org/officeDocument/2006/relationships/hyperlink" Target="https://www.google.es/url?sa=i&amp;rct=j&amp;q=&amp;esrc=s&amp;source=images&amp;cd=&amp;cad=rja&amp;uact=8&amp;ved=0ahUKEwjxxveT_ZTPAhVGCBoKHWllAd4QjRwIBw&amp;url=https://www.microsoft.com/es-es/&amp;psig=AFQjCNF8I6TuHSkY3UQ3mipDQ0RlqaowJQ&amp;ust=1474152769602007" TargetMode="External"/><Relationship Id="rId12" Type="http://schemas.openxmlformats.org/officeDocument/2006/relationships/image" Target="../media/image15.png"/><Relationship Id="rId17" Type="http://schemas.openxmlformats.org/officeDocument/2006/relationships/hyperlink" Target="https://www.google.es/url?sa=i&amp;rct=j&amp;q=&amp;esrc=s&amp;source=images&amp;cd=&amp;cad=rja&amp;uact=8&amp;ved=0ahUKEwig0ZuO_5TPAhULmBoKHT4XCEMQjRwIBw&amp;url=https://commons.wikimedia.org/wiki/File:Netgear_logo_2014.svg&amp;bvm=bv.133178914,d.d2s&amp;psig=AFQjCNGovJtYUPACsmzsWseHA5XI6gDVTg&amp;ust=1474153294105741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png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2.png"/><Relationship Id="rId11" Type="http://schemas.openxmlformats.org/officeDocument/2006/relationships/hyperlink" Target="http://www.google.es/url?sa=i&amp;rct=j&amp;q=&amp;esrc=s&amp;source=images&amp;cd=&amp;cad=rja&amp;uact=8&amp;ved=0ahUKEwil0cPx_ZTPAhVHVRoKHbLkBIQQjRwIBw&amp;url=http://www.draytek.es/&amp;bvm=bv.133178914,d.d2s&amp;psig=AFQjCNH_pu6wA-9nyQhhHiO4umRNJhCrWw&amp;ust=1474152964997448" TargetMode="External"/><Relationship Id="rId5" Type="http://schemas.openxmlformats.org/officeDocument/2006/relationships/hyperlink" Target="http://www.google.es/url?sa=i&amp;rct=j&amp;q=&amp;esrc=s&amp;source=images&amp;cd=&amp;cad=rja&amp;uact=8&amp;ved=0ahUKEwjOg4--_5TPAhWBChoKHRQ8AtMQjRwIBw&amp;url=http://www.netgear.es/about/partners/&amp;bvm=bv.133178914,d.d2s&amp;psig=AFQjCNGovJtYUPACsmzsWseHA5XI6gDVTg&amp;ust=1474153294105741" TargetMode="External"/><Relationship Id="rId15" Type="http://schemas.openxmlformats.org/officeDocument/2006/relationships/hyperlink" Target="https://www.google.es/url?sa=i&amp;rct=j&amp;q=&amp;esrc=s&amp;source=images&amp;cd=&amp;cad=rja&amp;uact=8&amp;ved=0ahUKEwjD-MTr_pTPAhWIOxoKHfS6AjUQjRwIBw&amp;url=https://en.wikipedia.org/wiki/File:Kaspersky_Lab_logo.svg&amp;bvm=bv.133178914,d.d2s&amp;psig=AFQjCNHjI2lugrwtly5gjULq-zT2hDilDw&amp;ust=1474153113685742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www.google.es/url?sa=i&amp;rct=j&amp;q=&amp;esrc=s&amp;source=images&amp;cd=&amp;cad=rja&amp;uact=8&amp;ved=0ahUKEwiP5Yy2_ZTPAhXE2RoKHTZCAWEQjRwIBw&amp;url=http://www.famouslogos.us/hp-logo/&amp;bvm=bv.133178914,d.d2s&amp;psig=AFQjCNEPqu7hSnjSGSQ8IYrLN3B-Je-vTA&amp;ust=1474152836903928" TargetMode="External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mar.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r a inicio/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7303"/>
            <a:ext cx="4665123" cy="155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731443" y="160264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Informática</a:t>
            </a:r>
          </a:p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Consultoría</a:t>
            </a:r>
          </a:p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Servicios TI</a:t>
            </a:r>
            <a:endParaRPr lang="es-ES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220072" y="1067303"/>
            <a:ext cx="0" cy="2073665"/>
          </a:xfrm>
          <a:prstGeom prst="line">
            <a:avLst/>
          </a:prstGeom>
          <a:ln w="2222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/>
          <p:nvPr/>
        </p:nvSpPr>
        <p:spPr>
          <a:xfrm>
            <a:off x="0" y="5805264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04853" y="1684051"/>
            <a:ext cx="9051902" cy="15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6654" tIns="179331" rIns="66654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altLang="es-ES" sz="1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000" b="1" i="0" u="none" strike="noStrike" cap="none" normalizeH="0" baseline="0" dirty="0" smtClean="0">
              <a:ln>
                <a:noFill/>
              </a:ln>
              <a:effectLst/>
              <a:latin typeface="Lato"/>
              <a:cs typeface="Arial" pitchFamily="34" charset="0"/>
            </a:endParaRPr>
          </a:p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ES" b="1" dirty="0" err="1" smtClean="0">
                <a:latin typeface="Century Gothic" panose="020B0502020202020204" pitchFamily="34" charset="0"/>
              </a:rPr>
              <a:t>Telm@r</a:t>
            </a:r>
            <a:r>
              <a:rPr lang="es-ES" altLang="es-ES" b="1" dirty="0" smtClean="0">
                <a:latin typeface="Century Gothic" panose="020B0502020202020204" pitchFamily="34" charset="0"/>
              </a:rPr>
              <a:t> Comunicaciones </a:t>
            </a:r>
            <a:r>
              <a:rPr lang="es-ES" altLang="es-ES" dirty="0">
                <a:latin typeface="Century Gothic" panose="020B0502020202020204" pitchFamily="34" charset="0"/>
              </a:rPr>
              <a:t>es una empresa con extensa  solvencia </a:t>
            </a:r>
          </a:p>
          <a:p>
            <a:pPr marR="0"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dirty="0" smtClean="0">
                <a:latin typeface="Century Gothic" panose="020B0502020202020204" pitchFamily="34" charset="0"/>
              </a:rPr>
              <a:t>    profesional </a:t>
            </a:r>
            <a:r>
              <a:rPr lang="es-ES" altLang="es-ES" dirty="0">
                <a:latin typeface="Century Gothic" panose="020B0502020202020204" pitchFamily="34" charset="0"/>
              </a:rPr>
              <a:t>en </a:t>
            </a:r>
            <a:r>
              <a:rPr lang="es-ES" altLang="es-ES" dirty="0" smtClean="0">
                <a:latin typeface="Century Gothic" panose="020B0502020202020204" pitchFamily="34" charset="0"/>
              </a:rPr>
              <a:t>asesoramiento </a:t>
            </a:r>
            <a:r>
              <a:rPr lang="es-ES" altLang="es-ES" dirty="0">
                <a:latin typeface="Century Gothic" panose="020B0502020202020204" pitchFamily="34" charset="0"/>
              </a:rPr>
              <a:t>e integración de soluciones TI e </a:t>
            </a:r>
            <a:endParaRPr lang="es-ES" altLang="es-ES" dirty="0" smtClean="0">
              <a:latin typeface="Century Gothic" panose="020B0502020202020204" pitchFamily="34" charset="0"/>
            </a:endParaRPr>
          </a:p>
          <a:p>
            <a:pPr marR="0"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dirty="0" smtClean="0">
                <a:latin typeface="Century Gothic" panose="020B0502020202020204" pitchFamily="34" charset="0"/>
              </a:rPr>
              <a:t>    infraestructuras en el </a:t>
            </a:r>
            <a:r>
              <a:rPr lang="es-ES" altLang="es-ES" dirty="0">
                <a:latin typeface="Century Gothic" panose="020B0502020202020204" pitchFamily="34" charset="0"/>
              </a:rPr>
              <a:t>sector Empresarial.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83474" y="1054477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La Empresa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19067" y="1700808"/>
            <a:ext cx="792088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86615" y="3429000"/>
            <a:ext cx="7585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Llevamos más de 20 años de experiencia en el asesoramiento e integración de soluciones de Tecnologías de la información e infraestructuras en el sector Empresarial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632666" y="4653136"/>
            <a:ext cx="8241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Su socio tecnológico con variedad de productos y servicios, el máximo control de supervisión, calidad y profesionalidad en </a:t>
            </a:r>
            <a:r>
              <a:rPr lang="es-ES" dirty="0" smtClean="0">
                <a:latin typeface="Century Gothic" panose="020B0502020202020204" pitchFamily="34" charset="0"/>
              </a:rPr>
              <a:t>todo</a:t>
            </a: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</a:t>
            </a:r>
            <a:r>
              <a:rPr lang="es-ES" dirty="0">
                <a:latin typeface="Century Gothic" panose="020B0502020202020204" pitchFamily="34" charset="0"/>
              </a:rPr>
              <a:t>el territorio nacional.</a:t>
            </a:r>
          </a:p>
        </p:txBody>
      </p:sp>
      <p:sp>
        <p:nvSpPr>
          <p:cNvPr id="8" name="7 Triángulo isósceles"/>
          <p:cNvSpPr/>
          <p:nvPr/>
        </p:nvSpPr>
        <p:spPr>
          <a:xfrm rot="10800000">
            <a:off x="0" y="-24528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95536" y="1076807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Nuestra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Organizacion</a:t>
            </a:r>
            <a:endParaRPr lang="es-ES" sz="3600" b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95536" y="1772816"/>
            <a:ext cx="792088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467544" y="213285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Desarrollamos </a:t>
            </a:r>
            <a:r>
              <a:rPr lang="es-ES" dirty="0">
                <a:latin typeface="Century Gothic" panose="020B0502020202020204" pitchFamily="34" charset="0"/>
              </a:rPr>
              <a:t>nuestras operaciones con un personal altamente </a:t>
            </a:r>
            <a:r>
              <a:rPr lang="es-ES" dirty="0" smtClean="0">
                <a:latin typeface="Century Gothic" panose="020B0502020202020204" pitchFamily="34" charset="0"/>
              </a:rPr>
              <a:t>cualificado, </a:t>
            </a:r>
            <a:r>
              <a:rPr lang="es-ES" dirty="0">
                <a:latin typeface="Century Gothic" panose="020B0502020202020204" pitchFamily="34" charset="0"/>
              </a:rPr>
              <a:t>que responde a </a:t>
            </a:r>
            <a:r>
              <a:rPr lang="es-ES" dirty="0" smtClean="0">
                <a:latin typeface="Century Gothic" panose="020B0502020202020204" pitchFamily="34" charset="0"/>
              </a:rPr>
              <a:t>las exigencias </a:t>
            </a:r>
            <a:r>
              <a:rPr lang="es-ES" dirty="0">
                <a:latin typeface="Century Gothic" panose="020B0502020202020204" pitchFamily="34" charset="0"/>
              </a:rPr>
              <a:t>de </a:t>
            </a:r>
            <a:r>
              <a:rPr lang="es-ES" dirty="0" smtClean="0">
                <a:latin typeface="Century Gothic" panose="020B0502020202020204" pitchFamily="34" charset="0"/>
              </a:rPr>
              <a:t>nuestros clientes  cubriendo </a:t>
            </a:r>
            <a:r>
              <a:rPr lang="es-ES" dirty="0">
                <a:latin typeface="Century Gothic" panose="020B0502020202020204" pitchFamily="34" charset="0"/>
              </a:rPr>
              <a:t>las siguientes áreas</a:t>
            </a:r>
            <a:r>
              <a:rPr lang="es-ES" dirty="0" smtClean="0">
                <a:latin typeface="Century Gothic" panose="020B0502020202020204" pitchFamily="34" charset="0"/>
              </a:rPr>
              <a:t>:</a:t>
            </a:r>
          </a:p>
          <a:p>
            <a:endParaRPr lang="es-ES" dirty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         ✔ </a:t>
            </a:r>
            <a:r>
              <a:rPr lang="es-ES" dirty="0">
                <a:latin typeface="Century Gothic" panose="020B0502020202020204" pitchFamily="34" charset="0"/>
              </a:rPr>
              <a:t>Software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      ✔ </a:t>
            </a:r>
            <a:r>
              <a:rPr lang="es-ES" dirty="0">
                <a:latin typeface="Century Gothic" panose="020B0502020202020204" pitchFamily="34" charset="0"/>
              </a:rPr>
              <a:t>Redes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      ✔ </a:t>
            </a:r>
            <a:r>
              <a:rPr lang="es-ES" dirty="0">
                <a:latin typeface="Century Gothic" panose="020B0502020202020204" pitchFamily="34" charset="0"/>
              </a:rPr>
              <a:t>Ingeniería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      ✔ Mantenimiento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35996" y="322393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latin typeface="Century Gothic" panose="020B0502020202020204" pitchFamily="34" charset="0"/>
              </a:rPr>
              <a:t>✔ Hardware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✔ Internet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✔ Consultoría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✔ Multimedia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929" y="4871232"/>
            <a:ext cx="10206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Realizamos estudio del estado de sus sistemas informáticos con el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fin </a:t>
            </a:r>
            <a:r>
              <a:rPr lang="es-ES" dirty="0">
                <a:latin typeface="Century Gothic" panose="020B0502020202020204" pitchFamily="34" charset="0"/>
              </a:rPr>
              <a:t>de proporcionarle las herramientas de optimización y mantenimiento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en </a:t>
            </a:r>
            <a:r>
              <a:rPr lang="es-ES" dirty="0">
                <a:latin typeface="Century Gothic" panose="020B0502020202020204" pitchFamily="34" charset="0"/>
              </a:rPr>
              <a:t>el campo de las Tecnologías de la Información (TI).</a:t>
            </a:r>
            <a:r>
              <a:rPr lang="es-ES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ES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7 Triángulo isósceles"/>
          <p:cNvSpPr/>
          <p:nvPr/>
        </p:nvSpPr>
        <p:spPr>
          <a:xfrm rot="10800000">
            <a:off x="0" y="-24528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Triángulo isósceles"/>
          <p:cNvSpPr/>
          <p:nvPr/>
        </p:nvSpPr>
        <p:spPr>
          <a:xfrm>
            <a:off x="0" y="5805264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4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03365" y="1054477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Servicios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250629" y="1700808"/>
            <a:ext cx="792088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4932026" y="2768211"/>
            <a:ext cx="61935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✔ </a:t>
            </a:r>
            <a:r>
              <a:rPr lang="es-ES" b="1" dirty="0" smtClean="0">
                <a:latin typeface="Century Gothic" panose="020B0502020202020204" pitchFamily="34" charset="0"/>
              </a:rPr>
              <a:t>Mantenimiento Informático.</a:t>
            </a:r>
            <a:endParaRPr lang="es-ES" b="1" dirty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     Mantenimiento preventivo.</a:t>
            </a:r>
            <a:endParaRPr lang="es-ES" dirty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     Soporte remoto e in-situ.</a:t>
            </a:r>
            <a:endParaRPr lang="es-ES" dirty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 </a:t>
            </a:r>
            <a:r>
              <a:rPr lang="es-ES" dirty="0">
                <a:latin typeface="Century Gothic" panose="020B0502020202020204" pitchFamily="34" charset="0"/>
              </a:rPr>
              <a:t>   </a:t>
            </a:r>
            <a:r>
              <a:rPr lang="es-ES" dirty="0" smtClean="0">
                <a:latin typeface="Century Gothic" panose="020B0502020202020204" pitchFamily="34" charset="0"/>
              </a:rPr>
              <a:t> VPN</a:t>
            </a:r>
            <a:r>
              <a:rPr lang="es-ES" dirty="0">
                <a:latin typeface="Century Gothic" panose="020B0502020202020204" pitchFamily="34" charset="0"/>
              </a:rPr>
              <a:t>, Unión de sedes</a:t>
            </a:r>
            <a:r>
              <a:rPr lang="es-ES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  Administración de redes.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  Reparación de Hardware.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0629" y="475278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✔ </a:t>
            </a:r>
            <a:r>
              <a:rPr lang="es-ES" b="1" dirty="0">
                <a:latin typeface="Century Gothic" panose="020B0502020202020204" pitchFamily="34" charset="0"/>
              </a:rPr>
              <a:t>Servicios de Seguridad.</a:t>
            </a: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   Firewalls</a:t>
            </a:r>
            <a:r>
              <a:rPr lang="es-ES" dirty="0">
                <a:latin typeface="Century Gothic" panose="020B0502020202020204" pitchFamily="34" charset="0"/>
              </a:rPr>
              <a:t>.</a:t>
            </a: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   Copias </a:t>
            </a:r>
            <a:r>
              <a:rPr lang="es-ES" dirty="0">
                <a:latin typeface="Century Gothic" panose="020B0502020202020204" pitchFamily="34" charset="0"/>
              </a:rPr>
              <a:t>de seguridad remotas.</a:t>
            </a: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   Antivirus.</a:t>
            </a:r>
          </a:p>
          <a:p>
            <a:r>
              <a:rPr lang="es-E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</a:t>
            </a: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932026" y="4752783"/>
            <a:ext cx="5303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✔ </a:t>
            </a:r>
            <a:r>
              <a:rPr lang="es-ES" dirty="0" smtClean="0"/>
              <a:t> </a:t>
            </a:r>
            <a:r>
              <a:rPr lang="es-ES" b="1" dirty="0" smtClean="0">
                <a:latin typeface="Century Gothic" panose="020B0502020202020204" pitchFamily="34" charset="0"/>
              </a:rPr>
              <a:t>Auditoria, </a:t>
            </a:r>
            <a:r>
              <a:rPr lang="es-ES" b="1" dirty="0">
                <a:latin typeface="Century Gothic" panose="020B0502020202020204" pitchFamily="34" charset="0"/>
              </a:rPr>
              <a:t>Consultoría y </a:t>
            </a:r>
            <a:endParaRPr lang="es-ES" b="1" dirty="0" smtClean="0">
              <a:latin typeface="Century Gothic" panose="020B0502020202020204" pitchFamily="34" charset="0"/>
            </a:endParaRPr>
          </a:p>
          <a:p>
            <a:r>
              <a:rPr lang="es-ES" b="1" dirty="0">
                <a:latin typeface="Century Gothic" panose="020B0502020202020204" pitchFamily="34" charset="0"/>
              </a:rPr>
              <a:t> </a:t>
            </a:r>
            <a:r>
              <a:rPr lang="es-ES" b="1" dirty="0" smtClean="0">
                <a:latin typeface="Century Gothic" panose="020B0502020202020204" pitchFamily="34" charset="0"/>
              </a:rPr>
              <a:t>    Asesoramiento</a:t>
            </a:r>
            <a:r>
              <a:rPr lang="es-ES" b="1" dirty="0">
                <a:latin typeface="Century Gothic" panose="020B0502020202020204" pitchFamily="34" charset="0"/>
              </a:rPr>
              <a:t> </a:t>
            </a:r>
            <a:r>
              <a:rPr lang="es-ES" b="1" dirty="0" smtClean="0">
                <a:latin typeface="Century Gothic" panose="020B0502020202020204" pitchFamily="34" charset="0"/>
              </a:rPr>
              <a:t>Tecnológico.</a:t>
            </a:r>
          </a:p>
          <a:p>
            <a:r>
              <a:rPr lang="es-ES" b="1" dirty="0">
                <a:latin typeface="Century Gothic" panose="020B0502020202020204" pitchFamily="34" charset="0"/>
              </a:rPr>
              <a:t> </a:t>
            </a:r>
            <a:r>
              <a:rPr lang="es-ES" b="1" dirty="0" smtClean="0">
                <a:latin typeface="Century Gothic" panose="020B0502020202020204" pitchFamily="34" charset="0"/>
              </a:rPr>
              <a:t>          </a:t>
            </a:r>
            <a:r>
              <a:rPr lang="es-ES" dirty="0" smtClean="0">
                <a:latin typeface="Century Gothic" panose="020B0502020202020204" pitchFamily="34" charset="0"/>
              </a:rPr>
              <a:t>Estudio del estado de</a:t>
            </a:r>
          </a:p>
          <a:p>
            <a:r>
              <a:rPr lang="es-ES" b="1" dirty="0" smtClean="0">
                <a:latin typeface="Century Gothic" panose="020B0502020202020204" pitchFamily="34" charset="0"/>
              </a:rPr>
              <a:t>           </a:t>
            </a:r>
            <a:r>
              <a:rPr lang="es-ES" dirty="0" smtClean="0">
                <a:latin typeface="Century Gothic" panose="020B0502020202020204" pitchFamily="34" charset="0"/>
              </a:rPr>
              <a:t>sistemas informáticos.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9065" y="2756917"/>
            <a:ext cx="61935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✔ </a:t>
            </a:r>
            <a:r>
              <a:rPr lang="es-ES" b="1" dirty="0" smtClean="0">
                <a:latin typeface="Century Gothic" panose="020B0502020202020204" pitchFamily="34" charset="0"/>
              </a:rPr>
              <a:t>Suministro e instalación.</a:t>
            </a:r>
          </a:p>
          <a:p>
            <a:r>
              <a:rPr lang="es-ES" b="1" dirty="0" smtClean="0">
                <a:latin typeface="Century Gothic" panose="020B0502020202020204" pitchFamily="34" charset="0"/>
              </a:rPr>
              <a:t>        </a:t>
            </a:r>
            <a:r>
              <a:rPr lang="es-ES" dirty="0" smtClean="0">
                <a:latin typeface="Century Gothic" panose="020B0502020202020204" pitchFamily="34" charset="0"/>
              </a:rPr>
              <a:t>Redes estructuradas.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Electrónica de red.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Servidores.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Portátiles y equipos </a:t>
            </a:r>
            <a:r>
              <a:rPr lang="es-ES" dirty="0">
                <a:latin typeface="Century Gothic" panose="020B0502020202020204" pitchFamily="34" charset="0"/>
              </a:rPr>
              <a:t>s</a:t>
            </a:r>
            <a:r>
              <a:rPr lang="es-ES" dirty="0" smtClean="0">
                <a:latin typeface="Century Gothic" panose="020B0502020202020204" pitchFamily="34" charset="0"/>
              </a:rPr>
              <a:t>obremesa.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   Impresoras y equipos </a:t>
            </a:r>
            <a:r>
              <a:rPr lang="es-ES" dirty="0">
                <a:latin typeface="Century Gothic" panose="020B0502020202020204" pitchFamily="34" charset="0"/>
              </a:rPr>
              <a:t>m</a:t>
            </a:r>
            <a:r>
              <a:rPr lang="es-ES" dirty="0" smtClean="0">
                <a:latin typeface="Century Gothic" panose="020B0502020202020204" pitchFamily="34" charset="0"/>
              </a:rPr>
              <a:t>ultifunción</a:t>
            </a:r>
            <a:r>
              <a:rPr lang="es-E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s-E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</a:t>
            </a: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0629" y="1988840"/>
            <a:ext cx="8720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err="1" smtClean="0">
                <a:latin typeface="Century Gothic" panose="020B0502020202020204" pitchFamily="34" charset="0"/>
              </a:rPr>
              <a:t>Telm@r</a:t>
            </a:r>
            <a:r>
              <a:rPr lang="es-ES" b="1" dirty="0" smtClean="0">
                <a:latin typeface="Century Gothic" panose="020B0502020202020204" pitchFamily="34" charset="0"/>
              </a:rPr>
              <a:t> Comunicaciones, S.L. </a:t>
            </a:r>
            <a:r>
              <a:rPr lang="es-ES" dirty="0" smtClean="0">
                <a:latin typeface="Century Gothic" panose="020B0502020202020204" pitchFamily="34" charset="0"/>
              </a:rPr>
              <a:t>le ofrece </a:t>
            </a:r>
            <a:r>
              <a:rPr lang="es-ES" dirty="0">
                <a:latin typeface="Century Gothic" panose="020B0502020202020204" pitchFamily="34" charset="0"/>
              </a:rPr>
              <a:t>una solución global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para </a:t>
            </a:r>
            <a:r>
              <a:rPr lang="es-ES" dirty="0">
                <a:latin typeface="Century Gothic" panose="020B0502020202020204" pitchFamily="34" charset="0"/>
              </a:rPr>
              <a:t>sus sistemas </a:t>
            </a:r>
            <a:r>
              <a:rPr lang="es-ES" dirty="0" smtClean="0">
                <a:latin typeface="Century Gothic" panose="020B0502020202020204" pitchFamily="34" charset="0"/>
              </a:rPr>
              <a:t>informáticos: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9" name="8 Triángulo isósceles"/>
          <p:cNvSpPr/>
          <p:nvPr/>
        </p:nvSpPr>
        <p:spPr>
          <a:xfrm>
            <a:off x="0" y="5805264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Triángulo isósceles"/>
          <p:cNvSpPr/>
          <p:nvPr/>
        </p:nvSpPr>
        <p:spPr>
          <a:xfrm rot="10800000">
            <a:off x="0" y="-24528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448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-10872" y="3490960"/>
            <a:ext cx="915487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-10872" y="3501459"/>
            <a:ext cx="9154872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80728" y="98246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Nuestros Clientes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372648" y="1628800"/>
            <a:ext cx="792088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Resultado de imagen de kumon logo"/>
          <p:cNvSpPr>
            <a:spLocks noChangeAspect="1" noChangeArrowheads="1"/>
          </p:cNvSpPr>
          <p:nvPr/>
        </p:nvSpPr>
        <p:spPr bwMode="auto">
          <a:xfrm>
            <a:off x="0" y="-136525"/>
            <a:ext cx="1724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12" descr="Resultado de imagen de logo kum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4" descr="Resultado de imagen de logo kum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64" name="Picture 16" descr="Resultado de imagen de logo kum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63" y="4116447"/>
            <a:ext cx="1872208" cy="120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Resultado de imagen de crucemar 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979" y="3632994"/>
            <a:ext cx="2664296" cy="152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50973"/>
            <a:ext cx="2312197" cy="113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Resultado de imagen de grupo egido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26" y="5229499"/>
            <a:ext cx="2249788" cy="139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52" y="5241072"/>
            <a:ext cx="2741691" cy="124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Resultado de imagen de repaga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761" y="3427814"/>
            <a:ext cx="3111612" cy="56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1" y="3131380"/>
            <a:ext cx="3724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7 Triángulo isósceles"/>
          <p:cNvSpPr/>
          <p:nvPr/>
        </p:nvSpPr>
        <p:spPr>
          <a:xfrm>
            <a:off x="0" y="5865043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Triángulo isósceles"/>
          <p:cNvSpPr/>
          <p:nvPr/>
        </p:nvSpPr>
        <p:spPr>
          <a:xfrm rot="10800000">
            <a:off x="0" y="-24528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448166" y="1772816"/>
            <a:ext cx="7920880" cy="1477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Aquí presentamos una </a:t>
            </a:r>
            <a:r>
              <a:rPr lang="es-ES" dirty="0" smtClean="0">
                <a:latin typeface="Century Gothic" panose="020B0502020202020204" pitchFamily="34" charset="0"/>
              </a:rPr>
              <a:t>pequeña muestra </a:t>
            </a:r>
            <a:r>
              <a:rPr lang="es-ES" dirty="0">
                <a:latin typeface="Century Gothic" panose="020B0502020202020204" pitchFamily="34" charset="0"/>
              </a:rPr>
              <a:t>de los clientes más representativos. Trabajamos para todos los sectores y en empresas de todos los tamaños, desde negocios profesionales, PYMES a grandes compañías, pero siempre con el mismo empeño y entusiasmo en ofrecer el mejor servicio.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241" y="3897439"/>
            <a:ext cx="2313079" cy="151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511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Resultado de imagen de appl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6728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Resultado de imagen de netgear 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3954691"/>
            <a:ext cx="20097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04800" y="1033963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Socios Tecnológicos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304800" y="1764972"/>
            <a:ext cx="792088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Resultado de imagen de kumon logo"/>
          <p:cNvSpPr>
            <a:spLocks noChangeAspect="1" noChangeArrowheads="1"/>
          </p:cNvSpPr>
          <p:nvPr/>
        </p:nvSpPr>
        <p:spPr bwMode="auto">
          <a:xfrm>
            <a:off x="0" y="-136525"/>
            <a:ext cx="1724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12" descr="Resultado de imagen de logo kum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4" descr="Resultado de imagen de logo kum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04800" y="1923366"/>
            <a:ext cx="8281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A lo largo de nuestro recorrido profesional, hemos seleccionado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 smtClean="0">
                <a:latin typeface="Century Gothic" panose="020B0502020202020204" pitchFamily="34" charset="0"/>
              </a:rPr>
              <a:t>     cuidadosamente </a:t>
            </a:r>
            <a:r>
              <a:rPr lang="es-ES" dirty="0">
                <a:latin typeface="Century Gothic" panose="020B0502020202020204" pitchFamily="34" charset="0"/>
              </a:rPr>
              <a:t>nuestros socios </a:t>
            </a:r>
            <a:r>
              <a:rPr lang="es-ES" dirty="0" smtClean="0">
                <a:latin typeface="Century Gothic" panose="020B0502020202020204" pitchFamily="34" charset="0"/>
              </a:rPr>
              <a:t>tecnológicos,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incorporando sus mejores productos a nuestro porfolio, realizando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sobre </a:t>
            </a:r>
            <a:r>
              <a:rPr lang="es-ES" dirty="0">
                <a:latin typeface="Century Gothic" panose="020B0502020202020204" pitchFamily="34" charset="0"/>
              </a:rPr>
              <a:t>estos una profunda formación técnica con el fin de aportar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a </a:t>
            </a:r>
            <a:r>
              <a:rPr lang="es-ES" dirty="0">
                <a:latin typeface="Century Gothic" panose="020B0502020202020204" pitchFamily="34" charset="0"/>
              </a:rPr>
              <a:t>nuestros clientes las mejores soluciones del mercado de las TI </a:t>
            </a:r>
          </a:p>
          <a:p>
            <a:r>
              <a:rPr lang="es-ES" dirty="0" smtClean="0">
                <a:latin typeface="Century Gothic" panose="020B0502020202020204" pitchFamily="34" charset="0"/>
              </a:rPr>
              <a:t>     adaptadas </a:t>
            </a:r>
            <a:r>
              <a:rPr lang="es-ES" dirty="0">
                <a:latin typeface="Century Gothic" panose="020B0502020202020204" pitchFamily="34" charset="0"/>
              </a:rPr>
              <a:t>a la perfección a su diversidad y a cada una de sus 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    diferentes </a:t>
            </a:r>
            <a:r>
              <a:rPr lang="es-ES" dirty="0">
                <a:latin typeface="Century Gothic" panose="020B0502020202020204" pitchFamily="34" charset="0"/>
              </a:rPr>
              <a:t>áreas de negocio. 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2" name="AutoShape 2" descr="Resultado de imagen de apple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3" name="Picture 5" descr="Resultado de imagen de microsof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94" y="5315765"/>
            <a:ext cx="20574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Resultado de imagen de hp logo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7315"/>
            <a:ext cx="2016224" cy="93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Resultado de imagen de drayte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43" y="5140082"/>
            <a:ext cx="1835264" cy="5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Resultado de imagen de acronis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992" y="5201318"/>
            <a:ext cx="1608333" cy="60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9" descr="Resultado de imagen de kaspersky logo">
            <a:hlinkClick r:id="rId15"/>
          </p:cNvPr>
          <p:cNvSpPr>
            <a:spLocks noChangeAspect="1" noChangeArrowheads="1"/>
          </p:cNvSpPr>
          <p:nvPr/>
        </p:nvSpPr>
        <p:spPr bwMode="auto">
          <a:xfrm>
            <a:off x="53975" y="-852488"/>
            <a:ext cx="78105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920" y="4335727"/>
            <a:ext cx="2125511" cy="48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 descr="Resultado de imagen de netgear logo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94" y="4441926"/>
            <a:ext cx="2209634" cy="33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Triángulo isósceles"/>
          <p:cNvSpPr/>
          <p:nvPr/>
        </p:nvSpPr>
        <p:spPr>
          <a:xfrm>
            <a:off x="0" y="5805264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Triángulo isósceles"/>
          <p:cNvSpPr/>
          <p:nvPr/>
        </p:nvSpPr>
        <p:spPr>
          <a:xfrm rot="10800000">
            <a:off x="0" y="-24528"/>
            <a:ext cx="9144000" cy="1052736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407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r a inicio/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7303"/>
            <a:ext cx="4665123" cy="155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731442" y="1397367"/>
            <a:ext cx="3161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Paseo de la Esperanza 14, 28005, Madrid</a:t>
            </a:r>
          </a:p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Teléfono: 902 627 047</a:t>
            </a:r>
          </a:p>
          <a:p>
            <a:r>
              <a:rPr lang="es-E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Email: telmar@telmar.es</a:t>
            </a:r>
            <a:endParaRPr lang="es-ES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220072" y="1067303"/>
            <a:ext cx="0" cy="2073665"/>
          </a:xfrm>
          <a:prstGeom prst="line">
            <a:avLst/>
          </a:prstGeom>
          <a:ln w="2222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413</Words>
  <Application>Microsoft Office PowerPoint</Application>
  <PresentationFormat>Presentación en pantalla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Telmar Comunicaciones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Vegas Lozano</dc:creator>
  <cp:lastModifiedBy>Jesús Vegas Lozano</cp:lastModifiedBy>
  <cp:revision>27</cp:revision>
  <dcterms:created xsi:type="dcterms:W3CDTF">2016-09-04T16:40:15Z</dcterms:created>
  <dcterms:modified xsi:type="dcterms:W3CDTF">2016-09-17T14:28:57Z</dcterms:modified>
</cp:coreProperties>
</file>